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59" r:id="rId4"/>
    <p:sldId id="288" r:id="rId5"/>
    <p:sldId id="258" r:id="rId6"/>
    <p:sldId id="260" r:id="rId7"/>
    <p:sldId id="274" r:id="rId8"/>
    <p:sldId id="278" r:id="rId9"/>
    <p:sldId id="279" r:id="rId10"/>
    <p:sldId id="280" r:id="rId11"/>
    <p:sldId id="281" r:id="rId12"/>
    <p:sldId id="282" r:id="rId13"/>
    <p:sldId id="284" r:id="rId14"/>
    <p:sldId id="285" r:id="rId15"/>
    <p:sldId id="286" r:id="rId16"/>
    <p:sldId id="283" r:id="rId17"/>
    <p:sldId id="273" r:id="rId18"/>
    <p:sldId id="276" r:id="rId19"/>
    <p:sldId id="277" r:id="rId20"/>
    <p:sldId id="287" r:id="rId21"/>
    <p:sldId id="275" r:id="rId22"/>
    <p:sldId id="270" r:id="rId23"/>
    <p:sldId id="271" r:id="rId24"/>
    <p:sldId id="272" r:id="rId25"/>
    <p:sldId id="289" r:id="rId26"/>
    <p:sldId id="269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uda" panose="020B0604020202020204" charset="0"/>
      <p:regular r:id="rId32"/>
    </p:embeddedFont>
    <p:embeddedFont>
      <p:font typeface="Ruda Bold" panose="020B0604020202020204" charset="0"/>
      <p:regular r:id="rId33"/>
    </p:embeddedFont>
    <p:embeddedFont>
      <p:font typeface="Tahoma" panose="020B0604030504040204" pitchFamily="34" charset="0"/>
      <p:regular r:id="rId34"/>
      <p:bold r:id="rId35"/>
    </p:embeddedFont>
    <p:embeddedFont>
      <p:font typeface="TS Damas Sans" panose="020B0604020202020204" charset="-78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622" autoAdjust="0"/>
  </p:normalViewPr>
  <p:slideViewPr>
    <p:cSldViewPr>
      <p:cViewPr varScale="1">
        <p:scale>
          <a:sx n="44" d="100"/>
          <a:sy n="44" d="100"/>
        </p:scale>
        <p:origin x="48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9.png"/><Relationship Id="rId7" Type="http://schemas.openxmlformats.org/officeDocument/2006/relationships/image" Target="../media/image2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9.png"/><Relationship Id="rId7" Type="http://schemas.openxmlformats.org/officeDocument/2006/relationships/image" Target="../media/image26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9.png"/><Relationship Id="rId7" Type="http://schemas.openxmlformats.org/officeDocument/2006/relationships/image" Target="../media/image28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9.png"/><Relationship Id="rId7" Type="http://schemas.openxmlformats.org/officeDocument/2006/relationships/image" Target="../media/image30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9.png"/><Relationship Id="rId7" Type="http://schemas.openxmlformats.org/officeDocument/2006/relationships/image" Target="../media/image32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9.png"/><Relationship Id="rId7" Type="http://schemas.openxmlformats.org/officeDocument/2006/relationships/image" Target="../media/image3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9.png"/><Relationship Id="rId7" Type="http://schemas.openxmlformats.org/officeDocument/2006/relationships/image" Target="../media/image41.jpeg"/><Relationship Id="rId12" Type="http://schemas.openxmlformats.org/officeDocument/2006/relationships/image" Target="../media/image3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slide" Target="slide21.xml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10.svg"/><Relationship Id="rId9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sv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5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9.png"/><Relationship Id="rId7" Type="http://schemas.openxmlformats.org/officeDocument/2006/relationships/image" Target="../media/image46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9.png"/><Relationship Id="rId7" Type="http://schemas.openxmlformats.org/officeDocument/2006/relationships/image" Target="../media/image48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9.png"/><Relationship Id="rId7" Type="http://schemas.openxmlformats.org/officeDocument/2006/relationships/image" Target="../media/image50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10.sv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09989" y="8750434"/>
            <a:ext cx="4621796" cy="1099340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B2D0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67805" y="6572386"/>
            <a:ext cx="5655398" cy="2037096"/>
            <a:chOff x="0" y="0"/>
            <a:chExt cx="1067855" cy="192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7855" cy="192326"/>
            </a:xfrm>
            <a:custGeom>
              <a:avLst/>
              <a:gdLst/>
              <a:ahLst/>
              <a:cxnLst/>
              <a:rect l="l" t="t" r="r" b="b"/>
              <a:pathLst>
                <a:path w="1067855" h="192326">
                  <a:moveTo>
                    <a:pt x="96163" y="0"/>
                  </a:moveTo>
                  <a:lnTo>
                    <a:pt x="971692" y="0"/>
                  </a:lnTo>
                  <a:cubicBezTo>
                    <a:pt x="997196" y="0"/>
                    <a:pt x="1021656" y="10131"/>
                    <a:pt x="1039690" y="28165"/>
                  </a:cubicBezTo>
                  <a:cubicBezTo>
                    <a:pt x="1057724" y="46199"/>
                    <a:pt x="1067855" y="70659"/>
                    <a:pt x="1067855" y="96163"/>
                  </a:cubicBezTo>
                  <a:lnTo>
                    <a:pt x="1067855" y="96163"/>
                  </a:lnTo>
                  <a:cubicBezTo>
                    <a:pt x="1067855" y="121667"/>
                    <a:pt x="1057724" y="146126"/>
                    <a:pt x="1039690" y="164160"/>
                  </a:cubicBezTo>
                  <a:cubicBezTo>
                    <a:pt x="1021656" y="182194"/>
                    <a:pt x="997196" y="192326"/>
                    <a:pt x="971692" y="192326"/>
                  </a:cubicBezTo>
                  <a:lnTo>
                    <a:pt x="96163" y="192326"/>
                  </a:lnTo>
                  <a:cubicBezTo>
                    <a:pt x="70659" y="192326"/>
                    <a:pt x="46199" y="182194"/>
                    <a:pt x="28165" y="164160"/>
                  </a:cubicBezTo>
                  <a:cubicBezTo>
                    <a:pt x="10131" y="146126"/>
                    <a:pt x="0" y="121667"/>
                    <a:pt x="0" y="96163"/>
                  </a:cubicBezTo>
                  <a:lnTo>
                    <a:pt x="0" y="96163"/>
                  </a:lnTo>
                  <a:cubicBezTo>
                    <a:pt x="0" y="70659"/>
                    <a:pt x="10131" y="46199"/>
                    <a:pt x="28165" y="28165"/>
                  </a:cubicBezTo>
                  <a:cubicBezTo>
                    <a:pt x="46199" y="10131"/>
                    <a:pt x="70659" y="0"/>
                    <a:pt x="96163" y="0"/>
                  </a:cubicBezTo>
                  <a:close/>
                </a:path>
              </a:pathLst>
            </a:custGeom>
            <a:solidFill>
              <a:srgbClr val="B2D0E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67855" cy="249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36499" y="6528729"/>
            <a:ext cx="5655398" cy="5408617"/>
          </a:xfrm>
          <a:custGeom>
            <a:avLst/>
            <a:gdLst/>
            <a:ahLst/>
            <a:cxnLst/>
            <a:rect l="l" t="t" r="r" b="b"/>
            <a:pathLst>
              <a:path w="5655398" h="5408617">
                <a:moveTo>
                  <a:pt x="0" y="0"/>
                </a:moveTo>
                <a:lnTo>
                  <a:pt x="5655398" y="0"/>
                </a:lnTo>
                <a:lnTo>
                  <a:pt x="5655398" y="5408617"/>
                </a:lnTo>
                <a:lnTo>
                  <a:pt x="0" y="5408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B2D0E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214426" y="2495597"/>
            <a:ext cx="1138683" cy="873680"/>
          </a:xfrm>
          <a:custGeom>
            <a:avLst/>
            <a:gdLst/>
            <a:ahLst/>
            <a:cxnLst/>
            <a:rect l="l" t="t" r="r" b="b"/>
            <a:pathLst>
              <a:path w="1138683" h="873680">
                <a:moveTo>
                  <a:pt x="0" y="0"/>
                </a:moveTo>
                <a:lnTo>
                  <a:pt x="1138683" y="0"/>
                </a:lnTo>
                <a:lnTo>
                  <a:pt x="1138683" y="873680"/>
                </a:lnTo>
                <a:lnTo>
                  <a:pt x="0" y="87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361319" y="7689177"/>
            <a:ext cx="1138683" cy="873680"/>
          </a:xfrm>
          <a:custGeom>
            <a:avLst/>
            <a:gdLst/>
            <a:ahLst/>
            <a:cxnLst/>
            <a:rect l="l" t="t" r="r" b="b"/>
            <a:pathLst>
              <a:path w="1138683" h="873680">
                <a:moveTo>
                  <a:pt x="0" y="0"/>
                </a:moveTo>
                <a:lnTo>
                  <a:pt x="1138682" y="0"/>
                </a:lnTo>
                <a:lnTo>
                  <a:pt x="1138682" y="873680"/>
                </a:lnTo>
                <a:lnTo>
                  <a:pt x="0" y="87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90853" y="4009338"/>
            <a:ext cx="15173147" cy="203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01"/>
              </a:lnSpc>
            </a:pPr>
            <a:r>
              <a:rPr lang="en-US" sz="7200" dirty="0">
                <a:solidFill>
                  <a:srgbClr val="FFFFFF"/>
                </a:solidFill>
                <a:latin typeface="TS Damas Sans"/>
                <a:ea typeface="TS Damas Sans"/>
                <a:cs typeface="TS Damas Sans"/>
                <a:sym typeface="TS Damas Sans"/>
              </a:rPr>
              <a:t>SISTEM PENGELOLAAN GUDANG TOKO ELSA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25302" y="8937376"/>
            <a:ext cx="4191170" cy="725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Dosen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Pengampu</a:t>
            </a:r>
            <a:endParaRPr lang="en-US" sz="2000" b="1" spc="100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  <a:p>
            <a:pPr algn="ctr">
              <a:lnSpc>
                <a:spcPts val="2900"/>
              </a:lnSpc>
            </a:pP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Arny</a:t>
            </a: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Lattu</a:t>
            </a: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,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S.Pd.Kom</a:t>
            </a: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.,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M.Kom</a:t>
            </a:r>
            <a:endParaRPr lang="en-US" sz="2000" b="1" spc="100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464796" y="2921602"/>
            <a:ext cx="535840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500" b="1" spc="126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Presentasi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55398" y="7067377"/>
            <a:ext cx="6765202" cy="10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3000" b="1" spc="15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ANALISIS DAN PERANCANGAN SISTEM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19382" y="283557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KONTEKS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DIAGRAM UML &amp; 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1582400" y="2634257"/>
            <a:ext cx="4169121" cy="638943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DIAGRAM LEVEL 0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891F061-06D1-4724-A4F6-8A30FA24F58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631" y="3542577"/>
            <a:ext cx="7116012" cy="54406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257C60-3B40-4231-8AF5-CAF2BFA063FB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3184" y="3542577"/>
            <a:ext cx="6605241" cy="54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091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19382" y="283557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LEVEL 1 DATA BARANG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DIAGRAM UML &amp; 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1114108" y="2634257"/>
            <a:ext cx="4637413" cy="594667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DIAGRAM LEVEL 1 KELOLA BARANG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02C1A1D-FBE6-47A9-B31B-3416B077793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133" y="4065336"/>
            <a:ext cx="7000542" cy="43162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D1875F-F189-4AD6-8CE6-65966446A57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686" y="3381696"/>
            <a:ext cx="6362401" cy="502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1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19382" y="283557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LEVEL 1 KELOLA TOKO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DIAGRAM UML &amp; 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1114108" y="2634257"/>
            <a:ext cx="4637413" cy="594667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DIAGRAM LEVEL 1 PROFIL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22EE826-5469-4814-ABB2-8F7D0D18263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7492" y="4585818"/>
            <a:ext cx="6605587" cy="31073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4C5126-744C-4ED9-950D-B1DA8D51BB5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6235" y="3799924"/>
            <a:ext cx="5786626" cy="440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19382" y="283557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SQUENCE PROFIL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DIAGRAM UML &amp; 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0581650" y="2656395"/>
            <a:ext cx="4637413" cy="594667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DIAGRAM SQUENCE LOGIN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DBDBC84-A52C-4C4D-B69F-BD8E38BDED0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44" y="3385961"/>
            <a:ext cx="5357588" cy="58849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5EA3FD-A0C5-4FBE-B9F0-1E404F88509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22" y="3732161"/>
            <a:ext cx="8164671" cy="48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15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9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811918" y="2678535"/>
            <a:ext cx="4957819" cy="565205"/>
            <a:chOff x="-80978" y="-57150"/>
            <a:chExt cx="1305763" cy="205693"/>
          </a:xfrm>
        </p:grpSpPr>
        <p:sp>
          <p:nvSpPr>
            <p:cNvPr id="4" name="Freeform 4"/>
            <p:cNvSpPr/>
            <p:nvPr/>
          </p:nvSpPr>
          <p:spPr>
            <a:xfrm>
              <a:off x="-80978" y="18890"/>
              <a:ext cx="1305763" cy="129653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SQUENCE BARANG MASUK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DIAGRAM UML &amp; 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0581650" y="2656395"/>
            <a:ext cx="4637413" cy="587345"/>
            <a:chOff x="-30185" y="-57150"/>
            <a:chExt cx="1098040" cy="219719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86096" cy="140412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DIAGRAM SQUENCE BARANG KELUAR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3B9D6F4-EBC1-46FF-BC8E-56309EA1EBD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756397"/>
            <a:ext cx="6000028" cy="571643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CCDF59-2A66-4CF1-967C-BC90A56BE698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728" y="3504864"/>
            <a:ext cx="6393498" cy="58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9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811918" y="2678535"/>
            <a:ext cx="4957819" cy="565205"/>
            <a:chOff x="-80978" y="-57150"/>
            <a:chExt cx="1305763" cy="205693"/>
          </a:xfrm>
        </p:grpSpPr>
        <p:sp>
          <p:nvSpPr>
            <p:cNvPr id="4" name="Freeform 4"/>
            <p:cNvSpPr/>
            <p:nvPr/>
          </p:nvSpPr>
          <p:spPr>
            <a:xfrm>
              <a:off x="-80978" y="18890"/>
              <a:ext cx="1305763" cy="129653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SQUENCE KELOLA DATA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DIAGRAM UML &amp; 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0710162" y="2641579"/>
            <a:ext cx="4637413" cy="587345"/>
            <a:chOff x="-30185" y="-57150"/>
            <a:chExt cx="1098040" cy="219719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86096" cy="140412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CLASS DIAGRAM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E16470A-5987-4BD0-95DC-76AC0062CA0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94" y="3974082"/>
            <a:ext cx="6750050" cy="38809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6262BE-1526-4351-B0BF-F051D14AB71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82" y="3766564"/>
            <a:ext cx="7740932" cy="513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19382" y="283557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AKTIFITAS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DIAGRAM UML &amp; 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1114108" y="2634257"/>
            <a:ext cx="4637413" cy="594667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DIAGRAM ERD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6FA30CB-1163-4FFD-9DFF-6AAA9A4DAFE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4" y="3563620"/>
            <a:ext cx="5412740" cy="58849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F5956A1-6B0C-4C02-87F5-914EE2968AF8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56" y="3985981"/>
            <a:ext cx="8547634" cy="379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57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181029" y="315159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SURVEY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DOKUMENTASI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B8111C-106F-40E6-A649-7732F640E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85" y="3988863"/>
            <a:ext cx="99060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36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181029" y="315159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KERJA KELOMPOK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DOKUMENTASI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A266E8-388B-496F-8366-DABC641398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35" y="3866382"/>
            <a:ext cx="4246919" cy="56404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BC40F3-B46E-4831-9E78-4B25F81793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5" b="11174"/>
          <a:stretch/>
        </p:blipFill>
        <p:spPr>
          <a:xfrm>
            <a:off x="10232139" y="3866383"/>
            <a:ext cx="3884348" cy="56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946" y="3143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181029" y="315159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TESTING WEB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DOKUMENTASI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AC97DB-F0BD-4971-B957-73A5952C9E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36" y="4024398"/>
            <a:ext cx="4982327" cy="3751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81D31C-33DA-45BA-B29F-E43226A55C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4" r="5983"/>
          <a:stretch/>
        </p:blipFill>
        <p:spPr>
          <a:xfrm>
            <a:off x="6437600" y="4024398"/>
            <a:ext cx="5412800" cy="3751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E416AD-6E11-4933-B0FF-956DE96B29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657" y="4025849"/>
            <a:ext cx="5002080" cy="376627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2DFC70E0-52B8-43E9-A01E-C05CC3A1B7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1596149"/>
                  </p:ext>
                </p:extLst>
              </p:nvPr>
            </p:nvGraphicFramePr>
            <p:xfrm>
              <a:off x="10641480" y="5753100"/>
              <a:ext cx="353236" cy="198695"/>
            </p:xfrm>
            <a:graphic>
              <a:graphicData uri="http://schemas.microsoft.com/office/powerpoint/2016/slidezoom">
                <pslz:sldZm>
                  <pslz:sldZmObj sldId="275" cId="2860095141">
                    <pslz:zmPr id="{B9E2B1A6-D0C9-4685-957D-506827469A0B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3236" cy="198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ide Zoom 2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2DFC70E0-52B8-43E9-A01E-C05CC3A1B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41480" y="5753100"/>
                <a:ext cx="353236" cy="1986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238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1584202"/>
            <a:ext cx="18287999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KELOMPOK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029200" y="8236681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02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:a16="http://schemas.microsoft.com/office/drawing/2014/main" id="{7A0E0B09-9FF0-48A3-BFD7-6872E9C937BF}"/>
              </a:ext>
            </a:extLst>
          </p:cNvPr>
          <p:cNvGrpSpPr/>
          <p:nvPr/>
        </p:nvGrpSpPr>
        <p:grpSpPr>
          <a:xfrm>
            <a:off x="4648200" y="2769232"/>
            <a:ext cx="3076530" cy="3299351"/>
            <a:chOff x="0" y="0"/>
            <a:chExt cx="10591800" cy="15163800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D8E6E86-7444-4958-BA4E-4C600EA38B36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5986AFD-876E-496D-BB35-0F6E138C9713}"/>
              </a:ext>
            </a:extLst>
          </p:cNvPr>
          <p:cNvSpPr txBox="1"/>
          <p:nvPr/>
        </p:nvSpPr>
        <p:spPr>
          <a:xfrm>
            <a:off x="4841977" y="2902965"/>
            <a:ext cx="288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REYHAN YOSEP MAHENDRA</a:t>
            </a: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03236D3C-0F53-4642-B6D2-5B02788FFAC5}"/>
              </a:ext>
            </a:extLst>
          </p:cNvPr>
          <p:cNvGrpSpPr/>
          <p:nvPr/>
        </p:nvGrpSpPr>
        <p:grpSpPr>
          <a:xfrm>
            <a:off x="13639800" y="6806369"/>
            <a:ext cx="2649696" cy="3299351"/>
            <a:chOff x="0" y="0"/>
            <a:chExt cx="10591800" cy="15163800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DB52F1E-4AA3-42D5-9AC4-BFCC4B511DFD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6" name="Group 10">
            <a:extLst>
              <a:ext uri="{FF2B5EF4-FFF2-40B4-BE49-F238E27FC236}">
                <a16:creationId xmlns:a16="http://schemas.microsoft.com/office/drawing/2014/main" id="{154A5A5B-944F-472A-96A7-9DA3C565C904}"/>
              </a:ext>
            </a:extLst>
          </p:cNvPr>
          <p:cNvGrpSpPr/>
          <p:nvPr/>
        </p:nvGrpSpPr>
        <p:grpSpPr>
          <a:xfrm>
            <a:off x="7854923" y="6806369"/>
            <a:ext cx="2495633" cy="3299351"/>
            <a:chOff x="0" y="0"/>
            <a:chExt cx="10591800" cy="15163800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2385CCD7-1452-42B8-B4B2-51E96207BE75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8" name="Group 10">
            <a:extLst>
              <a:ext uri="{FF2B5EF4-FFF2-40B4-BE49-F238E27FC236}">
                <a16:creationId xmlns:a16="http://schemas.microsoft.com/office/drawing/2014/main" id="{C021C6D8-E02C-4004-8EE6-7FB592A98BD0}"/>
              </a:ext>
            </a:extLst>
          </p:cNvPr>
          <p:cNvGrpSpPr/>
          <p:nvPr/>
        </p:nvGrpSpPr>
        <p:grpSpPr>
          <a:xfrm>
            <a:off x="1998504" y="6905494"/>
            <a:ext cx="2525899" cy="3299351"/>
            <a:chOff x="0" y="0"/>
            <a:chExt cx="10591800" cy="15163800"/>
          </a:xfrm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F4BCB600-085C-48C9-9FAF-0DEBBE6BAEF1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7556FCB5-044E-469B-A8C5-39E40DB6C195}"/>
              </a:ext>
            </a:extLst>
          </p:cNvPr>
          <p:cNvGrpSpPr/>
          <p:nvPr/>
        </p:nvGrpSpPr>
        <p:grpSpPr>
          <a:xfrm>
            <a:off x="10896600" y="2834749"/>
            <a:ext cx="2362200" cy="3299351"/>
            <a:chOff x="0" y="0"/>
            <a:chExt cx="10591800" cy="15163800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461D4A9B-CC8C-4009-A14D-8E1FA57FC794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A7E33E-D5E9-47B1-A1C9-F1938058CA9D}"/>
              </a:ext>
            </a:extLst>
          </p:cNvPr>
          <p:cNvSpPr txBox="1"/>
          <p:nvPr/>
        </p:nvSpPr>
        <p:spPr>
          <a:xfrm>
            <a:off x="11641121" y="2966281"/>
            <a:ext cx="86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Darwis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05BF04-EB44-4123-81F3-F9ACF9D11AF8}"/>
              </a:ext>
            </a:extLst>
          </p:cNvPr>
          <p:cNvSpPr txBox="1"/>
          <p:nvPr/>
        </p:nvSpPr>
        <p:spPr>
          <a:xfrm>
            <a:off x="2171666" y="6983968"/>
            <a:ext cx="229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Handrini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Helmayanti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D999C7-699F-41CF-84FF-A32E116B02DE}"/>
              </a:ext>
            </a:extLst>
          </p:cNvPr>
          <p:cNvSpPr txBox="1"/>
          <p:nvPr/>
        </p:nvSpPr>
        <p:spPr>
          <a:xfrm>
            <a:off x="8039100" y="69839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Iqra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Ali 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Nursa’adah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2D0F84-5281-4121-AEC6-017528097B74}"/>
              </a:ext>
            </a:extLst>
          </p:cNvPr>
          <p:cNvSpPr txBox="1"/>
          <p:nvPr/>
        </p:nvSpPr>
        <p:spPr>
          <a:xfrm>
            <a:off x="14035353" y="7015141"/>
            <a:ext cx="186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Taupik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Hidayat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695764B-182E-4CDC-9B6E-184518D3F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199" y="7520315"/>
            <a:ext cx="1869601" cy="23649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D4898BA-5418-4405-BF9F-D7959B4AFB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07" y="3552453"/>
            <a:ext cx="1875291" cy="2364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3AF5599-27E6-4ABE-A532-3307BF16C7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467100"/>
            <a:ext cx="1875291" cy="23983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816BF84-998F-40EF-8FF3-E3C8C5BDFF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520315"/>
            <a:ext cx="1895264" cy="24251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85F58FB-201C-41E1-A72A-1B091796B1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352" y="7490887"/>
            <a:ext cx="1875291" cy="2394393"/>
          </a:xfrm>
          <a:prstGeom prst="rect">
            <a:avLst/>
          </a:prstGeom>
        </p:spPr>
      </p:pic>
      <p:sp>
        <p:nvSpPr>
          <p:cNvPr id="48" name="Freeform 14">
            <a:extLst>
              <a:ext uri="{FF2B5EF4-FFF2-40B4-BE49-F238E27FC236}">
                <a16:creationId xmlns:a16="http://schemas.microsoft.com/office/drawing/2014/main" id="{378D9C41-AD67-4067-91E9-C3F12A96F6BD}"/>
              </a:ext>
            </a:extLst>
          </p:cNvPr>
          <p:cNvSpPr/>
          <p:nvPr/>
        </p:nvSpPr>
        <p:spPr>
          <a:xfrm>
            <a:off x="-4130599" y="1317207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26766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6" y="2093736"/>
            <a:ext cx="7740934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HASIL DAN PEMBAHASAN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541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1| 30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Oktober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2024</a:t>
            </a:r>
          </a:p>
          <a:p>
            <a:pPr algn="just"/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pertama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merupakan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memastikan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target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implementasi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membutuhkan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website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pengelolaan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gudang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Ruda"/>
              <a:cs typeface="Times New Roman" panose="02020603050405020304" pitchFamily="18" charset="0"/>
              <a:sym typeface="Ruda"/>
            </a:endParaRPr>
          </a:p>
          <a:p>
            <a:pPr algn="just"/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Ruda"/>
              <a:cs typeface="Times New Roman" panose="02020603050405020304" pitchFamily="18" charset="0"/>
              <a:sym typeface="Ruda"/>
            </a:endParaRPr>
          </a:p>
          <a:p>
            <a:pPr algn="just"/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2| 15 November 2024</a:t>
            </a:r>
          </a:p>
          <a:p>
            <a:pPr algn="just"/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kedua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adalah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menguji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prototype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sesuai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kita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juga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meminta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client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memberitahu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menu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fitur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apa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saja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dibutuhkan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dimasukan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website</a:t>
            </a:r>
          </a:p>
          <a:p>
            <a:pPr algn="just"/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Ruda"/>
              <a:cs typeface="Times New Roman" panose="02020603050405020304" pitchFamily="18" charset="0"/>
              <a:sym typeface="Ruda"/>
            </a:endParaRPr>
          </a:p>
          <a:p>
            <a:pPr algn="just"/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3| 31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Desember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2024</a:t>
            </a:r>
          </a:p>
          <a:p>
            <a:pPr algn="just"/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ketiga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sekligus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testing website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telah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selesai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dibuat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menguji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kelayakan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sekaligus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pengimplementasian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website pada client</a:t>
            </a:r>
          </a:p>
        </p:txBody>
      </p:sp>
    </p:spTree>
    <p:extLst>
      <p:ext uri="{BB962C8B-B14F-4D97-AF65-F5344CB8AC3E}">
        <p14:creationId xmlns:p14="http://schemas.microsoft.com/office/powerpoint/2010/main" val="2780426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181029" y="315159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LOGIN ADMINISTRATOR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DESAIN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4571C0-328D-4AC6-8396-E878C6031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00" y="3924899"/>
            <a:ext cx="7121000" cy="54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141"/>
      </p:ext>
    </p:extLst>
  </p:cSld>
  <p:clrMapOvr>
    <a:masterClrMapping/>
  </p:clrMapOvr>
  <p:transition spd="slow">
    <p:wheel spokes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62407" y="304512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DASHBOARD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DESAIN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E2AA76-0954-4DAF-9404-14E07F842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68" y="3732161"/>
            <a:ext cx="7650957" cy="5440681"/>
          </a:xfrm>
          <a:prstGeom prst="rect">
            <a:avLst/>
          </a:prstGeom>
        </p:spPr>
      </p:pic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1547593" y="2843807"/>
            <a:ext cx="4169121" cy="638943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PROFIL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6A5F966-E425-4D39-A798-744AC12796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9" y="3707218"/>
            <a:ext cx="7650957" cy="54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10952"/>
      </p:ext>
    </p:extLst>
  </p:cSld>
  <p:clrMapOvr>
    <a:masterClrMapping/>
  </p:clrMapOvr>
  <p:transition spd="slow">
    <p:wheel spokes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62407" y="304512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BARANG MASUK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DESAIN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1547593" y="2843807"/>
            <a:ext cx="4169121" cy="638943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BARANG KELUAR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55EEAEC-290A-4BA4-A4D8-47FC41918D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79" y="3732161"/>
            <a:ext cx="7650957" cy="54406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01DF47-59A3-4D21-AC9F-CCC2DA0AE8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85" y="3716211"/>
            <a:ext cx="7650956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62407" y="304512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DATA BARANG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DESAIN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1547593" y="2843807"/>
            <a:ext cx="4169121" cy="638943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KELOLA TOKO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75AC63D-7D46-4F12-AFE9-F2E3DE085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82" y="3783434"/>
            <a:ext cx="7650958" cy="54406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4B530-2096-422E-9F96-61A3CE9D9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70" y="3768364"/>
            <a:ext cx="7650958" cy="54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29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49070" y="2005066"/>
            <a:ext cx="15921002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KESIMPULAN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2553" y="6934691"/>
            <a:ext cx="1561282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200" dirty="0" err="1"/>
              <a:t>Gunakan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Konsisten</a:t>
            </a:r>
            <a:r>
              <a:rPr lang="en-US" sz="3200" b="1" dirty="0"/>
              <a:t>:</a:t>
            </a:r>
            <a:r>
              <a:rPr lang="en-US" sz="3200" dirty="0"/>
              <a:t> </a:t>
            </a:r>
            <a:r>
              <a:rPr lang="en-US" sz="3200" dirty="0" err="1"/>
              <a:t>Pastikan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setiap</a:t>
            </a:r>
            <a:r>
              <a:rPr lang="en-US" sz="3200" dirty="0"/>
              <a:t> </a:t>
            </a:r>
            <a:r>
              <a:rPr lang="en-US" sz="3200" dirty="0" err="1"/>
              <a:t>pencatatan</a:t>
            </a:r>
            <a:r>
              <a:rPr lang="en-US" sz="3200" dirty="0"/>
              <a:t> data    </a:t>
            </a:r>
            <a:r>
              <a:rPr lang="en-US" sz="3200" dirty="0" err="1"/>
              <a:t>gudang</a:t>
            </a:r>
            <a:r>
              <a:rPr lang="en-US" sz="3200" dirty="0"/>
              <a:t>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Backup Data: </a:t>
            </a:r>
            <a:r>
              <a:rPr lang="en-US" sz="3200" dirty="0" err="1"/>
              <a:t>Lakukan</a:t>
            </a:r>
            <a:r>
              <a:rPr lang="en-US" sz="3200" dirty="0"/>
              <a:t> </a:t>
            </a:r>
            <a:r>
              <a:rPr lang="en-US" sz="3200" dirty="0" err="1"/>
              <a:t>pencadangan</a:t>
            </a:r>
            <a:r>
              <a:rPr lang="en-US" sz="3200" dirty="0"/>
              <a:t> data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rutin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menghindari</a:t>
            </a:r>
            <a:r>
              <a:rPr lang="en-US" sz="3200" dirty="0"/>
              <a:t> </a:t>
            </a:r>
            <a:r>
              <a:rPr lang="en-US" sz="3200" dirty="0" err="1"/>
              <a:t>kehilangan</a:t>
            </a:r>
            <a:r>
              <a:rPr lang="en-US" sz="3200" dirty="0"/>
              <a:t> data.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err="1"/>
              <a:t>Pantau</a:t>
            </a:r>
            <a:r>
              <a:rPr lang="en-US" sz="3200" dirty="0"/>
              <a:t> Stok: </a:t>
            </a:r>
            <a:r>
              <a:rPr lang="en-US" sz="3200" dirty="0" err="1"/>
              <a:t>Manfaatkan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memantau</a:t>
            </a:r>
            <a:r>
              <a:rPr lang="en-US" sz="3200" dirty="0"/>
              <a:t> </a:t>
            </a:r>
            <a:r>
              <a:rPr lang="en-US" sz="3200" dirty="0" err="1"/>
              <a:t>stok</a:t>
            </a:r>
            <a:r>
              <a:rPr lang="en-US" sz="3200" dirty="0"/>
              <a:t> </a:t>
            </a:r>
            <a:r>
              <a:rPr lang="en-US" sz="3200" dirty="0" err="1"/>
              <a:t>barang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real-time.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err="1"/>
              <a:t>Evaluasi</a:t>
            </a:r>
            <a:r>
              <a:rPr lang="en-US" sz="3200" dirty="0"/>
              <a:t>: </a:t>
            </a:r>
            <a:r>
              <a:rPr lang="en-US" sz="3200" dirty="0" err="1"/>
              <a:t>Tinjau</a:t>
            </a:r>
            <a:r>
              <a:rPr lang="en-US" sz="3200" dirty="0"/>
              <a:t> </a:t>
            </a:r>
            <a:r>
              <a:rPr lang="en-US" sz="3200" dirty="0" err="1"/>
              <a:t>kinerja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berkala</a:t>
            </a:r>
            <a:r>
              <a:rPr lang="en-US" sz="3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7B4206-998A-441A-9FA8-4669C1376DF3}"/>
              </a:ext>
            </a:extLst>
          </p:cNvPr>
          <p:cNvSpPr txBox="1"/>
          <p:nvPr/>
        </p:nvSpPr>
        <p:spPr>
          <a:xfrm>
            <a:off x="1610782" y="2738071"/>
            <a:ext cx="159210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yang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Elsa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mampu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mendukung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pengelolaan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gudang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diakses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browser localhost.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risiko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kesalahan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pencatatan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mendukung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akurat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ketersediaan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konsisten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yang pada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akhirnya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kepuasan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521632-3E6A-4420-9E80-82C913ECA379}"/>
              </a:ext>
            </a:extLst>
          </p:cNvPr>
          <p:cNvSpPr txBox="1"/>
          <p:nvPr/>
        </p:nvSpPr>
        <p:spPr>
          <a:xfrm>
            <a:off x="1383297" y="6025621"/>
            <a:ext cx="1605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TS Damas Sans" panose="020B0604020202020204" charset="-78"/>
                <a:cs typeface="TS Damas Sans" panose="020B0604020202020204" charset="-78"/>
              </a:rPr>
              <a:t>SARAN</a:t>
            </a:r>
          </a:p>
        </p:txBody>
      </p:sp>
    </p:spTree>
    <p:extLst>
      <p:ext uri="{BB962C8B-B14F-4D97-AF65-F5344CB8AC3E}">
        <p14:creationId xmlns:p14="http://schemas.microsoft.com/office/powerpoint/2010/main" val="2837595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36499" y="6528729"/>
            <a:ext cx="5655398" cy="5408617"/>
          </a:xfrm>
          <a:custGeom>
            <a:avLst/>
            <a:gdLst/>
            <a:ahLst/>
            <a:cxnLst/>
            <a:rect l="l" t="t" r="r" b="b"/>
            <a:pathLst>
              <a:path w="5655398" h="5408617">
                <a:moveTo>
                  <a:pt x="0" y="0"/>
                </a:moveTo>
                <a:lnTo>
                  <a:pt x="5655398" y="0"/>
                </a:lnTo>
                <a:lnTo>
                  <a:pt x="5655398" y="5408617"/>
                </a:lnTo>
                <a:lnTo>
                  <a:pt x="0" y="5408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B2D0E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14426" y="2495597"/>
            <a:ext cx="1138683" cy="873680"/>
          </a:xfrm>
          <a:custGeom>
            <a:avLst/>
            <a:gdLst/>
            <a:ahLst/>
            <a:cxnLst/>
            <a:rect l="l" t="t" r="r" b="b"/>
            <a:pathLst>
              <a:path w="1138683" h="873680">
                <a:moveTo>
                  <a:pt x="0" y="0"/>
                </a:moveTo>
                <a:lnTo>
                  <a:pt x="1138683" y="0"/>
                </a:lnTo>
                <a:lnTo>
                  <a:pt x="1138683" y="873680"/>
                </a:lnTo>
                <a:lnTo>
                  <a:pt x="0" y="87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361319" y="7689177"/>
            <a:ext cx="1138683" cy="873680"/>
          </a:xfrm>
          <a:custGeom>
            <a:avLst/>
            <a:gdLst/>
            <a:ahLst/>
            <a:cxnLst/>
            <a:rect l="l" t="t" r="r" b="b"/>
            <a:pathLst>
              <a:path w="1138683" h="873680">
                <a:moveTo>
                  <a:pt x="0" y="0"/>
                </a:moveTo>
                <a:lnTo>
                  <a:pt x="1138682" y="0"/>
                </a:lnTo>
                <a:lnTo>
                  <a:pt x="1138682" y="873680"/>
                </a:lnTo>
                <a:lnTo>
                  <a:pt x="0" y="87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90853" y="4009338"/>
            <a:ext cx="15106293" cy="234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01"/>
              </a:lnSpc>
            </a:pPr>
            <a:r>
              <a:rPr lang="en-US" sz="15914">
                <a:solidFill>
                  <a:srgbClr val="FFFFFF"/>
                </a:solidFill>
                <a:latin typeface="TS Damas Sans"/>
                <a:ea typeface="TS Damas Sans"/>
                <a:cs typeface="TS Damas Sans"/>
                <a:sym typeface="TS Damas Sans"/>
              </a:rPr>
              <a:t>TERIMA KASIH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64796" y="2921602"/>
            <a:ext cx="535840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500" b="1" spc="126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Presentasi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141967" y="7806866"/>
            <a:ext cx="6917433" cy="2264548"/>
            <a:chOff x="0" y="0"/>
            <a:chExt cx="10591800" cy="15163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76485" y="1584202"/>
            <a:ext cx="6216933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STRUKTUR ORGANISASI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6484" y="2594457"/>
            <a:ext cx="16395779" cy="4601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Project Manager: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Mengintegrasikan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berbagai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aktivitas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untuk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mencapai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tujuan project,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berperan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sebagai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pengambil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keputusan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komunikator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serta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fasilitator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agar project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berjalan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dengan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lancar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dan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sesuai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System Analyst: </a:t>
            </a:r>
            <a:r>
              <a:rPr lang="nn-NO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Menganalisis sistem yang akan diterapkan, mencakup identifikasi kebutuhan, kelebihan, kekurangan, hingga kelayakan dan design sistem.</a:t>
            </a:r>
          </a:p>
          <a:p>
            <a:pPr marL="342900" indent="-342900" algn="just">
              <a:buAutoNum type="arabicPeriod"/>
            </a:pPr>
            <a:r>
              <a:rPr lang="nn-NO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Data Analyst: Bertugas mengumpulkan, membersihkan, dan menganalisi data untuk menemukan pola atau wawasan yang relevan.</a:t>
            </a:r>
            <a:endParaRPr lang="en-US" sz="2300" dirty="0">
              <a:solidFill>
                <a:srgbClr val="000000"/>
              </a:solidFill>
              <a:latin typeface="Times New Roman" panose="02020603050405020304" pitchFamily="18" charset="0"/>
              <a:ea typeface="Ruda Bold"/>
              <a:cs typeface="Times New Roman" panose="02020603050405020304" pitchFamily="18" charset="0"/>
              <a:sym typeface="Ruda Bold"/>
            </a:endParaRPr>
          </a:p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UI/UX Designer: Merancang design Website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secara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menyeluruh (output, input, proses, dan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antarmuka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),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bekerjasama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dengan analis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serta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mendokumentasikan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hasil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design (bootstrap).</a:t>
            </a:r>
          </a:p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Database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Engineer:Berperan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sebagai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pusat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pengendali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sistem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basis data mulai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dari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pengaturan struktur,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pembagian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tugas pengelolaan,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hingga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memberikan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orientasi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terkait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penggunaan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basis data.</a:t>
            </a:r>
          </a:p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Web Developer: </a:t>
            </a:r>
            <a:r>
              <a:rPr lang="sv-SE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Bertugas mengimplementasikan mockup ke halaman antarmuka dan fungsi lainnya menggunakan HTML, PHP, dan JS.</a:t>
            </a:r>
          </a:p>
          <a:p>
            <a:pPr marL="342900" indent="-342900" algn="just">
              <a:buAutoNum type="arabicPeriod"/>
            </a:pPr>
            <a:r>
              <a:rPr lang="sv-SE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UML: Bertugas untuk merancang dan membuat Diagram-Diagram yang dimasukkan ke dalam dokumen atau laporan Project.</a:t>
            </a:r>
          </a:p>
          <a:p>
            <a:pPr marL="342900" indent="-342900" algn="just">
              <a:buAutoNum type="arabicPeriod"/>
            </a:pPr>
            <a:r>
              <a:rPr lang="sv-SE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Document Creator: Bertugas menyusun dan mengelola dokumen atau laporan Project, termasuk dokument design, dan spesifikasi kebutuhan. Mencakup empat dokumen yaitu SDD, SPMP, SRS, dan STD.</a:t>
            </a:r>
            <a:endParaRPr lang="en-US" sz="2300" dirty="0">
              <a:solidFill>
                <a:srgbClr val="000000"/>
              </a:solidFill>
              <a:latin typeface="Times New Roman" panose="02020603050405020304" pitchFamily="18" charset="0"/>
              <a:ea typeface="Ruda Bold"/>
              <a:cs typeface="Times New Roman" panose="02020603050405020304" pitchFamily="18" charset="0"/>
              <a:sym typeface="Rud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029200" y="8236681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03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092193" y="7056534"/>
            <a:ext cx="1464567" cy="1123722"/>
          </a:xfrm>
          <a:custGeom>
            <a:avLst/>
            <a:gdLst/>
            <a:ahLst/>
            <a:cxnLst/>
            <a:rect l="l" t="t" r="r" b="b"/>
            <a:pathLst>
              <a:path w="1464567" h="1123722">
                <a:moveTo>
                  <a:pt x="0" y="0"/>
                </a:moveTo>
                <a:lnTo>
                  <a:pt x="1464567" y="0"/>
                </a:lnTo>
                <a:lnTo>
                  <a:pt x="1464567" y="1123722"/>
                </a:lnTo>
                <a:lnTo>
                  <a:pt x="0" y="1123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751098-2819-408C-9F45-C21C0A048F4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6175" y="7397506"/>
            <a:ext cx="6706898" cy="2389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1750995"/>
            <a:ext cx="18288000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MODEL PROSES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 flipV="1">
            <a:off x="6781800" y="3750632"/>
            <a:ext cx="10281718" cy="681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Ruda"/>
              <a:cs typeface="Times New Roman" panose="02020603050405020304" pitchFamily="18" charset="0"/>
              <a:sym typeface="Rud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FC1D6-E5E9-47A9-82CC-DDBF4E3E6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9" y="4252619"/>
            <a:ext cx="7239228" cy="3920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B02C2C-453C-4A1D-A1B4-B9CC9FFB38B1}"/>
              </a:ext>
            </a:extLst>
          </p:cNvPr>
          <p:cNvSpPr txBox="1"/>
          <p:nvPr/>
        </p:nvSpPr>
        <p:spPr>
          <a:xfrm>
            <a:off x="8382001" y="3356555"/>
            <a:ext cx="868151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proses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Elsa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Iteratif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Website. Proses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meninjau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menganalisis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lanjut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menghasilkan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lunak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membagi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bagian-bagian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model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fleksibilitas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responsivitas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mencakup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kompleksitas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efektif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E4D44C-416F-4415-8A1B-3302233C6EA9}"/>
              </a:ext>
            </a:extLst>
          </p:cNvPr>
          <p:cNvSpPr txBox="1"/>
          <p:nvPr/>
        </p:nvSpPr>
        <p:spPr>
          <a:xfrm flipH="1">
            <a:off x="701739" y="3385127"/>
            <a:ext cx="723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Iteratif</a:t>
            </a:r>
            <a:r>
              <a:rPr lang="en-US" sz="28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0769248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117330" y="7099701"/>
            <a:ext cx="9925144" cy="2247027"/>
            <a:chOff x="0" y="0"/>
            <a:chExt cx="10591800" cy="15163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03066" y="1836048"/>
            <a:ext cx="4997733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TIMELINE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2901837"/>
            <a:ext cx="15639407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Timeline project dimulai dengan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tahap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analysis pada 22-23 Oktober untuk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mengidentifikasi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kebutuhan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diikuti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oleh design pada 24-25 Oktober sebagai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rancangan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awal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sistem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Development berlangsung pada 26 Oktober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hingga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10 November,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dilanjutkan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dengan testing pada 11-13 November untuk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memastikan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hasil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sesuai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spesifikasi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Tahap deployment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dilakukan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pada 14-16 November, sementara maintenance berlangsung pada 17 November untuk memeriksa stabilitas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sistem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Selanjutnya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create document dilaksanakan pada 28-29 November, dan proyek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diakhiri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dengan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tahap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material mastery pada 7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Desember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dan 8-11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Januari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mempersiapkan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penyelesaian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akhir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05</a:t>
            </a:r>
          </a:p>
        </p:txBody>
      </p:sp>
      <p:sp>
        <p:nvSpPr>
          <p:cNvPr id="20" name="Freeform 20"/>
          <p:cNvSpPr/>
          <p:nvPr/>
        </p:nvSpPr>
        <p:spPr>
          <a:xfrm>
            <a:off x="6191801" y="6610111"/>
            <a:ext cx="1464567" cy="1123722"/>
          </a:xfrm>
          <a:custGeom>
            <a:avLst/>
            <a:gdLst/>
            <a:ahLst/>
            <a:cxnLst/>
            <a:rect l="l" t="t" r="r" b="b"/>
            <a:pathLst>
              <a:path w="1464567" h="1123722">
                <a:moveTo>
                  <a:pt x="0" y="0"/>
                </a:moveTo>
                <a:lnTo>
                  <a:pt x="1464567" y="0"/>
                </a:lnTo>
                <a:lnTo>
                  <a:pt x="1464567" y="1123722"/>
                </a:lnTo>
                <a:lnTo>
                  <a:pt x="0" y="1123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FBB4C8-7C74-499D-8790-054656E6D5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857" y="6867733"/>
            <a:ext cx="9925144" cy="2092681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3053C88-142C-4424-97E2-4FF267B8B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892430"/>
              </p:ext>
            </p:extLst>
          </p:nvPr>
        </p:nvGraphicFramePr>
        <p:xfrm>
          <a:off x="1931045" y="6854655"/>
          <a:ext cx="1991360" cy="2029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200">
                  <a:extLst>
                    <a:ext uri="{9D8B030D-6E8A-4147-A177-3AD203B41FA5}">
                      <a16:colId xmlns:a16="http://schemas.microsoft.com/office/drawing/2014/main" val="404872056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359055675"/>
                    </a:ext>
                  </a:extLst>
                </a:gridCol>
                <a:gridCol w="416560">
                  <a:extLst>
                    <a:ext uri="{9D8B030D-6E8A-4147-A177-3AD203B41FA5}">
                      <a16:colId xmlns:a16="http://schemas.microsoft.com/office/drawing/2014/main" val="21589464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Tugas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Hari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0765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Analysis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2373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Design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55154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Devlopment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16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34872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 err="1">
                          <a:effectLst/>
                        </a:rPr>
                        <a:t>Tesbing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56348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Deployment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6845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 err="1">
                          <a:effectLst/>
                        </a:rPr>
                        <a:t>Maintanance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42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769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Create </a:t>
                      </a:r>
                      <a:r>
                        <a:rPr lang="en-ID" sz="1100" dirty="0" err="1">
                          <a:effectLst/>
                        </a:rPr>
                        <a:t>dokument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7657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Materil masteri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348396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AF90B39F-DDFF-4131-8820-0A5698B09CB9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 t="25086" r="30930" b="7354"/>
          <a:stretch/>
        </p:blipFill>
        <p:spPr bwMode="auto">
          <a:xfrm>
            <a:off x="3954812" y="6905210"/>
            <a:ext cx="2176145" cy="2022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6" y="2093736"/>
            <a:ext cx="6371451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BAHASA PEMROGRAMAN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HTML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digunakan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struktur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halaman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web, PHP7 untuk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logika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server-side,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pemrosesan form dan interaksi dengan database. Struktur code integer 3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mengacu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pada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penggunaan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variabel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numerik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penghitungan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atau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urutan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aplikasi. JavaScript (JS)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memberikan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interaktivitas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pada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halaman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validasi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form atau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pengolahan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data. Bootstrap sebagai desain garis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besar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sementara CSS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digunakan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menata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tampilan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halaman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secara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detail,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pengaturan warna, font, margin, padding, dan tata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letak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elemen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Untuk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manajemen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database, MySQL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digunakan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menyimpan, mengelola,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mengakses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aplikasi,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pengguna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atau transaksi, dengan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kemampuan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query untuk mengambil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memperbarui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data. Kombinasi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menghasilkan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halaman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dinamis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responsif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dan terhubung dengan database.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6" y="2093736"/>
            <a:ext cx="6371451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PENJELASAN WEB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Website Sistem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Pengolahan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 Gudang Toko Elsa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dirancang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mempermudah pengelolaan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stok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melalui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pencatatan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masuk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keluar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serta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pembuatan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laporan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inventaris. Sistem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memastikan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ketersediaan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stok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memadai,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mempercepat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proses restocking,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meningkatkan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efisiensi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Dengan akurasi data yang lebih baik, website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mendukung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pengambilan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keputusan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cepat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kelancaran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Toko Elsa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secara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keseluruhan.</a:t>
            </a:r>
          </a:p>
        </p:txBody>
      </p:sp>
    </p:spTree>
    <p:extLst>
      <p:ext uri="{BB962C8B-B14F-4D97-AF65-F5344CB8AC3E}">
        <p14:creationId xmlns:p14="http://schemas.microsoft.com/office/powerpoint/2010/main" val="1711671639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6" y="2093736"/>
            <a:ext cx="7740934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LATAR BELAKANG MASALAH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393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Latar belakang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masalah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dari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proyek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berawal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dari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tantangan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dihadapi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toko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Elsa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pengelolaan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gudang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secara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manual,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pencatatan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masuk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keluar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sering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kali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tidak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akurat, pengelolaan data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tidak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terorganisir.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Pendekatan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manual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menyebabkan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risiko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kesalahan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pencatatan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kurangnya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efisiensi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waktu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ketidaksesuaian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antara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stok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fisik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dan data.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Ketiadaan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sistem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terintegrasi juga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membuat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proses pelaporan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gudang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menjadi lambat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tidak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mendukung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pengambilan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keputusan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tepat. Dengan tantangan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tersebut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toko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Elsa membutuhkan solusi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berbasis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mampu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mengelola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gudang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secara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lebih efisien, akurat, dan terorganisir.</a:t>
            </a:r>
          </a:p>
        </p:txBody>
      </p:sp>
    </p:spTree>
    <p:extLst>
      <p:ext uri="{BB962C8B-B14F-4D97-AF65-F5344CB8AC3E}">
        <p14:creationId xmlns:p14="http://schemas.microsoft.com/office/powerpoint/2010/main" val="401171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6" y="2093736"/>
            <a:ext cx="7740934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TUJUAN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Project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bertujuan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menghasilkan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sistem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pengelolaan Toko Elsa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berbasis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 yang terintegrasi,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mencakup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pencatatan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masuk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keluar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pengelolaan data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serta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manajemen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toko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Sistem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dirancang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mempermudah proses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meningkatkan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efisiensi,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mengurangi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kesalahan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Dampaknya,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toko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dapat lebih kompetitif,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meningkatkan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kepuasan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pelanggan,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serta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mendukung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pertumbuhan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keberlanjutan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bisnis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jangka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panjang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7792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1342</Words>
  <Application>Microsoft Office PowerPoint</Application>
  <PresentationFormat>Custom</PresentationFormat>
  <Paragraphs>191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Ruda</vt:lpstr>
      <vt:lpstr>Times New Roman</vt:lpstr>
      <vt:lpstr>Arial</vt:lpstr>
      <vt:lpstr>Tahoma</vt:lpstr>
      <vt:lpstr>Calibri</vt:lpstr>
      <vt:lpstr>Ruda Bold</vt:lpstr>
      <vt:lpstr>TS Damas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dan Putih Bentuk Abstrak Seminar Proposal Presentasi</dc:title>
  <dc:creator>ineess994</dc:creator>
  <cp:lastModifiedBy>A S U S</cp:lastModifiedBy>
  <cp:revision>18</cp:revision>
  <dcterms:created xsi:type="dcterms:W3CDTF">2006-08-16T00:00:00Z</dcterms:created>
  <dcterms:modified xsi:type="dcterms:W3CDTF">2025-01-04T09:57:37Z</dcterms:modified>
  <dc:identifier>DAGaMm-QEyw</dc:identifier>
</cp:coreProperties>
</file>